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82" r:id="rId5"/>
    <p:sldId id="290" r:id="rId6"/>
    <p:sldId id="287" r:id="rId7"/>
    <p:sldId id="284" r:id="rId8"/>
    <p:sldId id="288" r:id="rId9"/>
    <p:sldId id="29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4ED"/>
    <a:srgbClr val="C8FAF1"/>
    <a:srgbClr val="A6F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288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F7DB0-BDB5-463B-ADCB-B544AE9A94F6}" type="datetimeFigureOut">
              <a:t>27.02.2026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F1EA92-700E-44BB-B2C8-DB3A980A94D1}" type="slidenum">
              <a:t>‹#›</a:t>
            </a:fld>
            <a:endParaRPr lang="nb-NO"/>
          </a:p>
        </p:txBody>
      </p:sp>
    </p:spTree>
    <p:extLst>
      <p:ext uri="{BB962C8B-B14F-4D97-AF65-F5344CB8AC3E}">
        <p14:creationId xmlns:p14="http://schemas.microsoft.com/office/powerpoint/2010/main" val="3229077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B3C7D-A707-EF04-418D-8DBC9DD98D8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C18D56A-39CE-FFA9-3E68-CE3C5A1D841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5C7061A-4AAD-E83B-3B5A-6CEBEE036C01}"/>
              </a:ext>
            </a:extLst>
          </p:cNvPr>
          <p:cNvSpPr>
            <a:spLocks noGrp="1"/>
          </p:cNvSpPr>
          <p:nvPr>
            <p:ph type="body" idx="1"/>
          </p:nvPr>
        </p:nvSpPr>
        <p:spPr/>
        <p:txBody>
          <a:bodyPr/>
          <a:lstStyle/>
          <a:p>
            <a:r>
              <a:rPr lang="nb-NO" i="1">
                <a:ea typeface="Calibri"/>
                <a:cs typeface="Calibri"/>
              </a:rPr>
              <a:t>Si</a:t>
            </a:r>
            <a:r>
              <a:rPr lang="nb-NO">
                <a:ea typeface="Calibri"/>
                <a:cs typeface="Calibri"/>
              </a:rPr>
              <a:t>: I dag skal vi lære om Kors på halsen og vi skal begynne med å se en kort film.</a:t>
            </a:r>
            <a:endParaRPr lang="nb-NO"/>
          </a:p>
        </p:txBody>
      </p:sp>
      <p:sp>
        <p:nvSpPr>
          <p:cNvPr id="4" name="Plassholder for lysbildenummer 3">
            <a:extLst>
              <a:ext uri="{FF2B5EF4-FFF2-40B4-BE49-F238E27FC236}">
                <a16:creationId xmlns:a16="http://schemas.microsoft.com/office/drawing/2014/main" id="{175B4D66-3DAD-341F-0898-DA339D409626}"/>
              </a:ext>
            </a:extLst>
          </p:cNvPr>
          <p:cNvSpPr>
            <a:spLocks noGrp="1"/>
          </p:cNvSpPr>
          <p:nvPr>
            <p:ph type="sldNum" sz="quarter" idx="5"/>
          </p:nvPr>
        </p:nvSpPr>
        <p:spPr/>
        <p:txBody>
          <a:bodyPr/>
          <a:lstStyle/>
          <a:p>
            <a:fld id="{35F1EA92-700E-44BB-B2C8-DB3A980A94D1}" type="slidenum">
              <a:rPr lang="nb-NO" smtClean="0"/>
              <a:t>1</a:t>
            </a:fld>
            <a:endParaRPr lang="nb-NO"/>
          </a:p>
        </p:txBody>
      </p:sp>
    </p:spTree>
    <p:extLst>
      <p:ext uri="{BB962C8B-B14F-4D97-AF65-F5344CB8AC3E}">
        <p14:creationId xmlns:p14="http://schemas.microsoft.com/office/powerpoint/2010/main" val="2988456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i="1"/>
              <a:t>Vis film. Varighet 50 sekunder.</a:t>
            </a:r>
            <a:endParaRPr lang="en-US">
              <a:solidFill>
                <a:srgbClr val="444444"/>
              </a:solidFill>
            </a:endParaRPr>
          </a:p>
          <a:p>
            <a:endParaRPr lang="nb-NO">
              <a:solidFill>
                <a:srgbClr val="444444"/>
              </a:solidFill>
            </a:endParaRPr>
          </a:p>
          <a:p>
            <a:r>
              <a:rPr lang="nb-NO" i="1"/>
              <a:t>Etter filmen, reflekter kort med elevene.</a:t>
            </a:r>
            <a:endParaRPr lang="en-US">
              <a:solidFill>
                <a:srgbClr val="444444"/>
              </a:solidFill>
            </a:endParaRPr>
          </a:p>
          <a:p>
            <a:endParaRPr lang="nb-NO">
              <a:solidFill>
                <a:srgbClr val="444444"/>
              </a:solidFill>
            </a:endParaRPr>
          </a:p>
          <a:p>
            <a:r>
              <a:rPr lang="nb-NO" i="1"/>
              <a:t>F.eks: </a:t>
            </a:r>
            <a:r>
              <a:rPr lang="nb-NO"/>
              <a:t>Hva tror dere denne filmen handler om og hva er Kors på halsen?</a:t>
            </a:r>
            <a:endParaRPr lang="en-US">
              <a:solidFill>
                <a:srgbClr val="444444"/>
              </a:solidFill>
            </a:endParaRPr>
          </a:p>
          <a:p>
            <a:endParaRPr lang="nb-NO">
              <a:solidFill>
                <a:srgbClr val="444444"/>
              </a:solidFill>
            </a:endParaRPr>
          </a:p>
          <a:p>
            <a:endParaRPr lang="nb-NO">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5F1EA92-700E-44BB-B2C8-DB3A980A94D1}" type="slidenum">
              <a:rPr lang="en-US"/>
              <a:t>2</a:t>
            </a:fld>
            <a:endParaRPr lang="en-US"/>
          </a:p>
        </p:txBody>
      </p:sp>
    </p:spTree>
    <p:extLst>
      <p:ext uri="{BB962C8B-B14F-4D97-AF65-F5344CB8AC3E}">
        <p14:creationId xmlns:p14="http://schemas.microsoft.com/office/powerpoint/2010/main" val="1705112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BCE16-85C0-9091-8AF2-D3BBF062A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4E5CA-FB7A-38C0-372D-13EEE0194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18E6D-612C-89EF-19A4-1C96C145B9CB}"/>
              </a:ext>
            </a:extLst>
          </p:cNvPr>
          <p:cNvSpPr>
            <a:spLocks noGrp="1"/>
          </p:cNvSpPr>
          <p:nvPr>
            <p:ph type="body" idx="1"/>
          </p:nvPr>
        </p:nvSpPr>
        <p:spPr/>
        <p:txBody>
          <a:bodyPr/>
          <a:lstStyle/>
          <a:p>
            <a:pPr>
              <a:lnSpc>
                <a:spcPct val="90000"/>
              </a:lnSpc>
              <a:spcBef>
                <a:spcPts val="1000"/>
              </a:spcBef>
            </a:pPr>
            <a:r>
              <a:rPr lang="nb-NO" i="1"/>
              <a:t>Si:</a:t>
            </a:r>
          </a:p>
          <a:p>
            <a:pPr marL="285750" indent="-285750">
              <a:lnSpc>
                <a:spcPct val="90000"/>
              </a:lnSpc>
              <a:spcBef>
                <a:spcPts val="1000"/>
              </a:spcBef>
              <a:buFont typeface="Arial"/>
              <a:buChar char="•"/>
            </a:pPr>
            <a:r>
              <a:rPr lang="nb-NO"/>
              <a:t>Kors på halsen er et sted hvor du kan ta kontakt for å snakke med noen</a:t>
            </a:r>
            <a:endParaRPr lang="nb-NO">
              <a:ea typeface="Calibri"/>
              <a:cs typeface="Calibri"/>
            </a:endParaRPr>
          </a:p>
          <a:p>
            <a:pPr marL="285750" indent="-285750">
              <a:lnSpc>
                <a:spcPct val="90000"/>
              </a:lnSpc>
              <a:spcBef>
                <a:spcPts val="1000"/>
              </a:spcBef>
              <a:buFont typeface="Arial"/>
              <a:buChar char="•"/>
            </a:pPr>
            <a:r>
              <a:rPr lang="nb-NO"/>
              <a:t>Du kan snakke om hva som helst; det kan for eksempel bety at du lurer på noe, eller at det har skjedd noe vanskelig du vil snakke om eller at det har skjedd noe bra som du bare vil dele</a:t>
            </a:r>
            <a:endParaRPr lang="nb-NO">
              <a:ea typeface="Calibri"/>
              <a:cs typeface="Calibri"/>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lang="nb-NO"/>
              <a:t>Du kan velge om du vil ringe, chatte eller sende mail </a:t>
            </a:r>
            <a:endParaRPr lang="nb-NO">
              <a:ea typeface="Calibri"/>
              <a:cs typeface="Calibri"/>
            </a:endParaRPr>
          </a:p>
          <a:p>
            <a:pPr marL="285750" indent="-285750">
              <a:lnSpc>
                <a:spcPct val="90000"/>
              </a:lnSpc>
              <a:spcBef>
                <a:spcPts val="1000"/>
              </a:spcBef>
              <a:buFont typeface="Arial"/>
              <a:buChar char="•"/>
            </a:pPr>
            <a:r>
              <a:rPr lang="nb-NO"/>
              <a:t>Kors på halsen kan ikke se hvem du er</a:t>
            </a:r>
            <a:endParaRPr lang="nb-NO">
              <a:ea typeface="Calibri"/>
              <a:cs typeface="Calibri"/>
            </a:endParaRPr>
          </a:p>
          <a:p>
            <a:pPr marL="285750" indent="-285750">
              <a:lnSpc>
                <a:spcPct val="90000"/>
              </a:lnSpc>
              <a:spcBef>
                <a:spcPts val="1000"/>
              </a:spcBef>
              <a:buFont typeface="Arial"/>
              <a:buChar char="•"/>
            </a:pPr>
            <a:r>
              <a:rPr lang="nb-NO"/>
              <a:t>Kors på halsen er en del av Røde Kors</a:t>
            </a:r>
            <a:endParaRPr lang="nb-NO">
              <a:ea typeface="Calibri"/>
              <a:cs typeface="Calibri"/>
            </a:endParaRPr>
          </a:p>
          <a:p>
            <a:pPr marL="285750" indent="-285750">
              <a:lnSpc>
                <a:spcPct val="90000"/>
              </a:lnSpc>
              <a:spcBef>
                <a:spcPts val="1000"/>
              </a:spcBef>
              <a:buFont typeface="Arial"/>
              <a:buChar char="•"/>
            </a:pPr>
            <a:r>
              <a:rPr lang="nb-NO"/>
              <a:t>De som svarer er trygge voksne frivillige som er vant til å snakke med barn om alle tema</a:t>
            </a:r>
            <a:endParaRPr lang="nb-NO">
              <a:ea typeface="Calibri"/>
              <a:cs typeface="Calibri"/>
            </a:endParaRPr>
          </a:p>
          <a:p>
            <a:pPr>
              <a:lnSpc>
                <a:spcPct val="90000"/>
              </a:lnSpc>
              <a:spcBef>
                <a:spcPts val="1000"/>
              </a:spcBef>
            </a:pPr>
            <a:endParaRPr lang="nb-NO">
              <a:ea typeface="Calibri"/>
              <a:cs typeface="Calibri"/>
            </a:endParaRPr>
          </a:p>
          <a:p>
            <a:pPr marL="171450" indent="-171450">
              <a:lnSpc>
                <a:spcPct val="90000"/>
              </a:lnSpc>
              <a:spcBef>
                <a:spcPts val="1000"/>
              </a:spcBef>
              <a:buFont typeface="Arial" panose="020B0604020202020204" pitchFamily="34" charset="0"/>
              <a:buChar char="•"/>
            </a:pPr>
            <a:r>
              <a:rPr lang="nb-NO" i="1"/>
              <a:t>Kors på halsen svarer også på telefon på nordsamisk, sjekk nettsiden for oppdatert info ved å klikke på det samiske flagget</a:t>
            </a:r>
            <a:endParaRPr lang="en-US" i="1"/>
          </a:p>
          <a:p>
            <a:pPr marL="171450" indent="-171450">
              <a:lnSpc>
                <a:spcPct val="90000"/>
              </a:lnSpc>
              <a:spcBef>
                <a:spcPts val="1000"/>
              </a:spcBef>
              <a:buFont typeface="Arial" panose="020B0604020202020204" pitchFamily="34" charset="0"/>
              <a:buChar char="•"/>
            </a:pPr>
            <a:endParaRPr lang="nb-NO" i="1">
              <a:ea typeface="Calibri"/>
              <a:cs typeface="Calibri"/>
            </a:endParaRPr>
          </a:p>
          <a:p>
            <a:pPr marL="171450" indent="-171450">
              <a:lnSpc>
                <a:spcPct val="90000"/>
              </a:lnSpc>
              <a:spcBef>
                <a:spcPts val="1000"/>
              </a:spcBef>
              <a:buFont typeface="Arial" panose="020B0604020202020204" pitchFamily="34" charset="0"/>
              <a:buChar char="•"/>
            </a:pPr>
            <a:r>
              <a:rPr lang="nb-NO" i="1"/>
              <a:t>Spør klassen: </a:t>
            </a:r>
            <a:endParaRPr lang="en-US">
              <a:solidFill>
                <a:srgbClr val="444444"/>
              </a:solidFill>
            </a:endParaRPr>
          </a:p>
          <a:p>
            <a:pPr marL="171450" indent="-171450">
              <a:lnSpc>
                <a:spcPct val="90000"/>
              </a:lnSpc>
              <a:spcBef>
                <a:spcPts val="1000"/>
              </a:spcBef>
              <a:buFont typeface="Arial" panose="020B0604020202020204" pitchFamily="34" charset="0"/>
              <a:buChar char="•"/>
            </a:pPr>
            <a:r>
              <a:rPr lang="nb-NO"/>
              <a:t>Hva tror dere barn og ungdom snakker med Kors på halsen om? </a:t>
            </a:r>
            <a:r>
              <a:rPr lang="nb-NO" i="1"/>
              <a:t>Anerkjenn forslagene som kommer – her er det ingenting som er feil</a:t>
            </a:r>
            <a:endParaRPr lang="en-US">
              <a:solidFill>
                <a:srgbClr val="444444"/>
              </a:solidFill>
              <a:ea typeface="Calibri" panose="020F0502020204030204"/>
              <a:cs typeface="Calibri" panose="020F0502020204030204"/>
            </a:endParaRPr>
          </a:p>
          <a:p>
            <a:pPr marL="171450" indent="-171450">
              <a:lnSpc>
                <a:spcPct val="90000"/>
              </a:lnSpc>
              <a:spcBef>
                <a:spcPts val="1000"/>
              </a:spcBef>
              <a:buFont typeface="Arial" panose="020B0604020202020204" pitchFamily="34" charset="0"/>
              <a:buChar char="•"/>
            </a:pPr>
            <a:endParaRPr lang="nb-NO">
              <a:solidFill>
                <a:srgbClr val="444444"/>
              </a:solidFill>
              <a:ea typeface="Calibri"/>
              <a:cs typeface="Calibri"/>
            </a:endParaRPr>
          </a:p>
          <a:p>
            <a:pPr marL="171450" indent="-171450">
              <a:lnSpc>
                <a:spcPct val="90000"/>
              </a:lnSpc>
              <a:spcBef>
                <a:spcPts val="1000"/>
              </a:spcBef>
              <a:buFont typeface="Arial" panose="020B0604020202020204" pitchFamily="34" charset="0"/>
              <a:buChar char="•"/>
            </a:pPr>
            <a:r>
              <a:rPr lang="nb-NO" i="1"/>
              <a:t>Oppsummer:</a:t>
            </a:r>
            <a:endParaRPr lang="nb-NO">
              <a:solidFill>
                <a:srgbClr val="444444"/>
              </a:solidFill>
            </a:endParaRPr>
          </a:p>
          <a:p>
            <a:pPr marL="457200" indent="-457200">
              <a:lnSpc>
                <a:spcPct val="90000"/>
              </a:lnSpc>
              <a:spcBef>
                <a:spcPts val="1000"/>
              </a:spcBef>
              <a:buFont typeface="Arial,Sans-Serif" panose="020B0604020202020204" pitchFamily="34" charset="0"/>
              <a:buChar char="•"/>
            </a:pPr>
            <a:r>
              <a:rPr lang="nb-NO"/>
              <a:t>Du kan snakke om HVA du vil! </a:t>
            </a:r>
            <a:endParaRPr lang="en-US">
              <a:solidFill>
                <a:srgbClr val="444444"/>
              </a:solidFill>
            </a:endParaRPr>
          </a:p>
          <a:p>
            <a:pPr marL="457200" indent="-457200">
              <a:lnSpc>
                <a:spcPct val="90000"/>
              </a:lnSpc>
              <a:spcBef>
                <a:spcPts val="1000"/>
              </a:spcBef>
              <a:buFont typeface="Arial,Sans-Serif" panose="020B0604020202020204" pitchFamily="34" charset="0"/>
              <a:buChar char="•"/>
            </a:pPr>
            <a:r>
              <a:rPr lang="nb-NO"/>
              <a:t>Du kan </a:t>
            </a:r>
            <a:r>
              <a:rPr lang="nb-NO" err="1"/>
              <a:t>f.eks</a:t>
            </a:r>
            <a:r>
              <a:rPr lang="nb-NO"/>
              <a:t> ringe hvis du kjeder deg, noen har gjort noe mot deg som kjentes vondt, hvis du vil fortelle om noe gøy som har skjedd eller du lurer på hvordan man lager vafler</a:t>
            </a:r>
            <a:endParaRPr lang="en-US">
              <a:solidFill>
                <a:srgbClr val="444444"/>
              </a:solidFill>
            </a:endParaRPr>
          </a:p>
          <a:p>
            <a:pPr marL="457200" indent="-457200">
              <a:lnSpc>
                <a:spcPct val="90000"/>
              </a:lnSpc>
              <a:spcBef>
                <a:spcPts val="1000"/>
              </a:spcBef>
              <a:buFont typeface="Arial,Sans-Serif" panose="020B0604020202020204" pitchFamily="34" charset="0"/>
              <a:buChar char="•"/>
            </a:pPr>
            <a:r>
              <a:rPr lang="nb-NO"/>
              <a:t>Ingen ting er for stort eller for lite å snakke med Kors på halsen om</a:t>
            </a:r>
            <a:endParaRPr lang="nb-NO">
              <a:solidFill>
                <a:srgbClr val="444444"/>
              </a:solidFill>
            </a:endParaRPr>
          </a:p>
          <a:p>
            <a:pPr marL="171450" indent="-171450">
              <a:lnSpc>
                <a:spcPct val="90000"/>
              </a:lnSpc>
              <a:spcBef>
                <a:spcPts val="1000"/>
              </a:spcBef>
              <a:buFont typeface="Arial,Sans-Serif" panose="020B0604020202020204" pitchFamily="34" charset="0"/>
              <a:buChar char="•"/>
            </a:pPr>
            <a:endParaRPr lang="nb-NO">
              <a:solidFill>
                <a:srgbClr val="444444"/>
              </a:solidFill>
            </a:endParaRPr>
          </a:p>
          <a:p>
            <a:pPr marL="457200" indent="-457200">
              <a:lnSpc>
                <a:spcPct val="90000"/>
              </a:lnSpc>
              <a:spcBef>
                <a:spcPts val="1000"/>
              </a:spcBef>
              <a:buFont typeface="Arial,Sans-Serif" panose="020B0604020202020204" pitchFamily="34" charset="0"/>
              <a:buChar char="•"/>
            </a:pPr>
            <a:endParaRPr lang="nb-NO">
              <a:solidFill>
                <a:srgbClr val="444444"/>
              </a:solidFill>
            </a:endParaRPr>
          </a:p>
          <a:p>
            <a:pPr marL="171450" indent="-171450">
              <a:lnSpc>
                <a:spcPct val="90000"/>
              </a:lnSpc>
              <a:spcBef>
                <a:spcPts val="1000"/>
              </a:spcBef>
              <a:buFont typeface="Arial" panose="020B0604020202020204" pitchFamily="34" charset="0"/>
              <a:buChar char="•"/>
            </a:pPr>
            <a:endParaRPr lang="nb-NO" i="1">
              <a:ea typeface="Calibri"/>
              <a:cs typeface="Calibri"/>
            </a:endParaRPr>
          </a:p>
          <a:p>
            <a:pPr>
              <a:lnSpc>
                <a:spcPct val="90000"/>
              </a:lnSpc>
              <a:spcBef>
                <a:spcPts val="1000"/>
              </a:spcBef>
            </a:pPr>
            <a:endParaRPr lang="nb-NO">
              <a:ea typeface="Calibri"/>
              <a:cs typeface="Calibri"/>
            </a:endParaRPr>
          </a:p>
        </p:txBody>
      </p:sp>
      <p:sp>
        <p:nvSpPr>
          <p:cNvPr id="4" name="Slide Number Placeholder 3">
            <a:extLst>
              <a:ext uri="{FF2B5EF4-FFF2-40B4-BE49-F238E27FC236}">
                <a16:creationId xmlns:a16="http://schemas.microsoft.com/office/drawing/2014/main" id="{61AA96AA-22CC-AB8D-5394-250C05EC3688}"/>
              </a:ext>
            </a:extLst>
          </p:cNvPr>
          <p:cNvSpPr>
            <a:spLocks noGrp="1"/>
          </p:cNvSpPr>
          <p:nvPr>
            <p:ph type="sldNum" sz="quarter" idx="5"/>
          </p:nvPr>
        </p:nvSpPr>
        <p:spPr/>
        <p:txBody>
          <a:bodyPr/>
          <a:lstStyle/>
          <a:p>
            <a:fld id="{35F1EA92-700E-44BB-B2C8-DB3A980A94D1}" type="slidenum">
              <a:rPr lang="en-US"/>
              <a:t>3</a:t>
            </a:fld>
            <a:endParaRPr lang="en-US"/>
          </a:p>
        </p:txBody>
      </p:sp>
    </p:spTree>
    <p:extLst>
      <p:ext uri="{BB962C8B-B14F-4D97-AF65-F5344CB8AC3E}">
        <p14:creationId xmlns:p14="http://schemas.microsoft.com/office/powerpoint/2010/main" val="1801515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BBBF4-592D-69B4-A74B-540213B7C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E18B-2C83-0D4E-60C9-87322D6E4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84E10-2947-095F-E9C1-54E773546376}"/>
              </a:ext>
            </a:extLst>
          </p:cNvPr>
          <p:cNvSpPr>
            <a:spLocks noGrp="1"/>
          </p:cNvSpPr>
          <p:nvPr>
            <p:ph type="body" idx="1"/>
          </p:nvPr>
        </p:nvSpPr>
        <p:spPr/>
        <p:txBody>
          <a:bodyPr/>
          <a:lstStyle/>
          <a:p>
            <a:pPr marL="0" indent="0">
              <a:lnSpc>
                <a:spcPct val="90000"/>
              </a:lnSpc>
              <a:spcBef>
                <a:spcPts val="1000"/>
              </a:spcBef>
              <a:buFont typeface="Arial"/>
              <a:buNone/>
            </a:pPr>
            <a:endParaRPr lang="nb-NO">
              <a:ea typeface="Calibri"/>
              <a:cs typeface="Calibri"/>
            </a:endParaRPr>
          </a:p>
          <a:p>
            <a:pPr marL="171450" indent="-171450">
              <a:lnSpc>
                <a:spcPct val="90000"/>
              </a:lnSpc>
              <a:spcBef>
                <a:spcPts val="1000"/>
              </a:spcBef>
              <a:buFont typeface="Arial"/>
              <a:buChar char="•"/>
            </a:pPr>
            <a:r>
              <a:rPr lang="nb-NO">
                <a:ea typeface="Calibri"/>
                <a:cs typeface="Calibri"/>
              </a:rPr>
              <a:t>Kors på halsen vet ikke hvem du er og vet ikke mer om deg enn det du velger og fortelle</a:t>
            </a:r>
          </a:p>
          <a:p>
            <a:pPr marL="171450" indent="-171450">
              <a:lnSpc>
                <a:spcPct val="90000"/>
              </a:lnSpc>
              <a:spcBef>
                <a:spcPts val="1000"/>
              </a:spcBef>
              <a:buFont typeface="Arial"/>
              <a:buChar char="•"/>
            </a:pPr>
            <a:r>
              <a:rPr lang="nb-NO">
                <a:ea typeface="Calibri"/>
                <a:cs typeface="Calibri"/>
              </a:rPr>
              <a:t>Både du og de voksne som svarer er anonyme</a:t>
            </a:r>
          </a:p>
          <a:p>
            <a:pPr marL="171450" indent="-171450">
              <a:lnSpc>
                <a:spcPct val="90000"/>
              </a:lnSpc>
              <a:spcBef>
                <a:spcPts val="1000"/>
              </a:spcBef>
              <a:buFont typeface="Arial"/>
              <a:buChar char="•"/>
            </a:pPr>
            <a:r>
              <a:rPr lang="nb-NO">
                <a:ea typeface="Calibri"/>
                <a:cs typeface="Calibri"/>
              </a:rPr>
              <a:t>Kors på halsen har taushetsplikt om det du deler</a:t>
            </a:r>
          </a:p>
          <a:p>
            <a:pPr marL="171450" indent="-171450">
              <a:lnSpc>
                <a:spcPct val="90000"/>
              </a:lnSpc>
              <a:spcBef>
                <a:spcPts val="1000"/>
              </a:spcBef>
              <a:buFont typeface="Arial"/>
              <a:buChar char="•"/>
            </a:pPr>
            <a:endParaRPr lang="nb-NO">
              <a:ea typeface="Calibri"/>
              <a:cs typeface="Calibri"/>
            </a:endParaRPr>
          </a:p>
          <a:p>
            <a:pPr>
              <a:lnSpc>
                <a:spcPct val="90000"/>
              </a:lnSpc>
              <a:spcBef>
                <a:spcPts val="1000"/>
              </a:spcBef>
            </a:pPr>
            <a:r>
              <a:rPr lang="nb-NO" i="1">
                <a:ea typeface="Calibri"/>
                <a:cs typeface="Calibri"/>
              </a:rPr>
              <a:t>Til læreren: Ved behov finner du utdypende informasjon om temaer som avvergingsplikt, meldesaker og tekniske forhold rundt anonymitet under "Spørsmål og svar" i veilederen.</a:t>
            </a:r>
          </a:p>
        </p:txBody>
      </p:sp>
      <p:sp>
        <p:nvSpPr>
          <p:cNvPr id="4" name="Slide Number Placeholder 3">
            <a:extLst>
              <a:ext uri="{FF2B5EF4-FFF2-40B4-BE49-F238E27FC236}">
                <a16:creationId xmlns:a16="http://schemas.microsoft.com/office/drawing/2014/main" id="{3BFC891E-4CFA-6F1C-A421-1BFB91806676}"/>
              </a:ext>
            </a:extLst>
          </p:cNvPr>
          <p:cNvSpPr>
            <a:spLocks noGrp="1"/>
          </p:cNvSpPr>
          <p:nvPr>
            <p:ph type="sldNum" sz="quarter" idx="5"/>
          </p:nvPr>
        </p:nvSpPr>
        <p:spPr/>
        <p:txBody>
          <a:bodyPr/>
          <a:lstStyle/>
          <a:p>
            <a:fld id="{35F1EA92-700E-44BB-B2C8-DB3A980A94D1}" type="slidenum">
              <a:rPr lang="en-US"/>
              <a:t>4</a:t>
            </a:fld>
            <a:endParaRPr lang="en-US"/>
          </a:p>
        </p:txBody>
      </p:sp>
    </p:spTree>
    <p:extLst>
      <p:ext uri="{BB962C8B-B14F-4D97-AF65-F5344CB8AC3E}">
        <p14:creationId xmlns:p14="http://schemas.microsoft.com/office/powerpoint/2010/main" val="2077699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77BAC-ED76-9BFB-BAEE-FDBC5E73BCA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E365645-BD62-0817-D245-622E2BE56F6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34DD962-E219-75E0-060E-D389F1D3289C}"/>
              </a:ext>
            </a:extLst>
          </p:cNvPr>
          <p:cNvSpPr>
            <a:spLocks noGrp="1"/>
          </p:cNvSpPr>
          <p:nvPr>
            <p:ph type="body" idx="1"/>
          </p:nvPr>
        </p:nvSpPr>
        <p:spPr/>
        <p:txBody>
          <a:bodyPr/>
          <a:lstStyle/>
          <a:p>
            <a:r>
              <a:rPr lang="nb-NO" i="1">
                <a:ea typeface="Calibri"/>
                <a:cs typeface="Calibri"/>
              </a:rPr>
              <a:t>Her er en kort illustrasjonsfilm som viser starten på en chat med Kors på halsen. Du kan foreløpig ikke chatte på samisk. (Varighet: 23 sekunder.)</a:t>
            </a:r>
          </a:p>
          <a:p>
            <a:endParaRPr lang="nb-NO">
              <a:ea typeface="Calibri"/>
              <a:cs typeface="Calibri"/>
            </a:endParaRPr>
          </a:p>
          <a:p>
            <a:endParaRPr lang="nb-NO"/>
          </a:p>
        </p:txBody>
      </p:sp>
      <p:sp>
        <p:nvSpPr>
          <p:cNvPr id="4" name="Plassholder for lysbildenummer 3">
            <a:extLst>
              <a:ext uri="{FF2B5EF4-FFF2-40B4-BE49-F238E27FC236}">
                <a16:creationId xmlns:a16="http://schemas.microsoft.com/office/drawing/2014/main" id="{17C7E87A-2A6F-FBE7-92A1-68C74A07B2BE}"/>
              </a:ext>
            </a:extLst>
          </p:cNvPr>
          <p:cNvSpPr>
            <a:spLocks noGrp="1"/>
          </p:cNvSpPr>
          <p:nvPr>
            <p:ph type="sldNum" sz="quarter" idx="5"/>
          </p:nvPr>
        </p:nvSpPr>
        <p:spPr/>
        <p:txBody>
          <a:bodyPr/>
          <a:lstStyle/>
          <a:p>
            <a:fld id="{35F1EA92-700E-44BB-B2C8-DB3A980A94D1}" type="slidenum">
              <a:rPr lang="nb-NO" smtClean="0"/>
              <a:t>5</a:t>
            </a:fld>
            <a:endParaRPr lang="nb-NO"/>
          </a:p>
        </p:txBody>
      </p:sp>
    </p:spTree>
    <p:extLst>
      <p:ext uri="{BB962C8B-B14F-4D97-AF65-F5344CB8AC3E}">
        <p14:creationId xmlns:p14="http://schemas.microsoft.com/office/powerpoint/2010/main" val="76650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err="1"/>
              <a:t>Avslutning</a:t>
            </a:r>
            <a:r>
              <a:rPr lang="en-US" i="1"/>
              <a:t>:</a:t>
            </a:r>
            <a:endParaRPr lang="en-US">
              <a:solidFill>
                <a:srgbClr val="444444"/>
              </a:solidFill>
            </a:endParaRPr>
          </a:p>
          <a:p>
            <a:endParaRPr lang="en-US">
              <a:solidFill>
                <a:srgbClr val="444444"/>
              </a:solidFill>
            </a:endParaRPr>
          </a:p>
          <a:p>
            <a:r>
              <a:rPr lang="nb-NO" i="1"/>
              <a:t>Si:</a:t>
            </a:r>
            <a:endParaRPr lang="en-US">
              <a:solidFill>
                <a:srgbClr val="444444"/>
              </a:solidFill>
            </a:endParaRPr>
          </a:p>
          <a:p>
            <a:pPr marL="457200" indent="-457200">
              <a:lnSpc>
                <a:spcPct val="90000"/>
              </a:lnSpc>
              <a:spcBef>
                <a:spcPts val="1000"/>
              </a:spcBef>
              <a:buFont typeface="Arial,Sans-Serif"/>
              <a:buChar char="•"/>
            </a:pPr>
            <a:r>
              <a:rPr lang="nb-NO"/>
              <a:t>Kors på halsen er her for at du skal ha et sted der du kan snakke helt anonymt om det du vil </a:t>
            </a:r>
            <a:endParaRPr lang="en-US">
              <a:solidFill>
                <a:srgbClr val="444444"/>
              </a:solidFill>
            </a:endParaRPr>
          </a:p>
          <a:p>
            <a:pPr marL="457200" indent="-457200">
              <a:lnSpc>
                <a:spcPct val="90000"/>
              </a:lnSpc>
              <a:spcBef>
                <a:spcPts val="1000"/>
              </a:spcBef>
              <a:buFont typeface="Arial,Sans-Serif"/>
              <a:buChar char="•"/>
            </a:pPr>
            <a:r>
              <a:rPr lang="nb-NO"/>
              <a:t>Du kan teste Kors på halsen når du vil!</a:t>
            </a:r>
            <a:endParaRPr lang="en-US">
              <a:solidFill>
                <a:srgbClr val="444444"/>
              </a:solidFill>
            </a:endParaRPr>
          </a:p>
          <a:p>
            <a:pPr marL="457200" indent="-457200">
              <a:lnSpc>
                <a:spcPct val="90000"/>
              </a:lnSpc>
              <a:spcBef>
                <a:spcPts val="1000"/>
              </a:spcBef>
              <a:buFont typeface="Arial,Sans-Serif"/>
              <a:buChar char="•"/>
            </a:pPr>
            <a:r>
              <a:rPr lang="nb-NO"/>
              <a:t>Du kan starte med å bare skrive hei...</a:t>
            </a:r>
            <a:endParaRPr lang="nb-NO">
              <a:solidFill>
                <a:srgbClr val="444444"/>
              </a:solidFill>
            </a:endParaRPr>
          </a:p>
          <a:p>
            <a:pPr marL="457200" indent="-457200">
              <a:lnSpc>
                <a:spcPct val="90000"/>
              </a:lnSpc>
              <a:spcBef>
                <a:spcPts val="1000"/>
              </a:spcBef>
              <a:buFont typeface="Arial,Sans-Serif"/>
              <a:buChar char="•"/>
            </a:pPr>
            <a:r>
              <a:rPr lang="nb-NO"/>
              <a:t>Kors på halsen er åpent alle dager hele året – også i julen og sommerferien</a:t>
            </a:r>
            <a:endParaRPr lang="en-US">
              <a:solidFill>
                <a:srgbClr val="444444"/>
              </a:solidFill>
            </a:endParaRPr>
          </a:p>
          <a:p>
            <a:pPr marL="457200" indent="-457200">
              <a:lnSpc>
                <a:spcPct val="90000"/>
              </a:lnSpc>
              <a:spcBef>
                <a:spcPts val="1000"/>
              </a:spcBef>
              <a:buFont typeface="Arial,Sans-Serif"/>
              <a:buChar char="•"/>
            </a:pPr>
            <a:r>
              <a:rPr lang="nb-NO"/>
              <a:t>I dag åpner det kl.14</a:t>
            </a:r>
            <a:endParaRPr lang="en-US">
              <a:solidFill>
                <a:srgbClr val="444444"/>
              </a:solidFill>
            </a:endParaRPr>
          </a:p>
          <a:p>
            <a:pPr>
              <a:lnSpc>
                <a:spcPct val="90000"/>
              </a:lnSpc>
              <a:spcBef>
                <a:spcPts val="1000"/>
              </a:spcBef>
            </a:pPr>
            <a:endParaRPr lang="nb-NO">
              <a:solidFill>
                <a:srgbClr val="444444"/>
              </a:solidFill>
            </a:endParaRPr>
          </a:p>
          <a:p>
            <a:pPr>
              <a:lnSpc>
                <a:spcPct val="90000"/>
              </a:lnSpc>
              <a:spcBef>
                <a:spcPts val="1000"/>
              </a:spcBef>
            </a:pPr>
            <a:r>
              <a:rPr lang="nb-NO" i="1"/>
              <a:t>Ulike forslag til å bli bedre kjent med korspåhalsen.no - hvis dere har tid og ressurser:</a:t>
            </a:r>
            <a:endParaRPr lang="en-US">
              <a:solidFill>
                <a:srgbClr val="444444"/>
              </a:solidFill>
            </a:endParaRPr>
          </a:p>
          <a:p>
            <a:pPr>
              <a:lnSpc>
                <a:spcPct val="90000"/>
              </a:lnSpc>
              <a:spcBef>
                <a:spcPts val="1000"/>
              </a:spcBef>
            </a:pPr>
            <a:endParaRPr lang="nb-NO">
              <a:solidFill>
                <a:srgbClr val="444444"/>
              </a:solidFill>
            </a:endParaRPr>
          </a:p>
          <a:p>
            <a:pPr marL="171450" indent="-171450">
              <a:lnSpc>
                <a:spcPct val="90000"/>
              </a:lnSpc>
              <a:spcBef>
                <a:spcPts val="1000"/>
              </a:spcBef>
              <a:buFont typeface="Arial,Sans-Serif"/>
              <a:buChar char="•"/>
            </a:pPr>
            <a:r>
              <a:rPr lang="nb-NO" i="1"/>
              <a:t>Hvis elevene ikke har nettbrett/tilgang til mobil, kan lærer f. eks ta opp nettsiden på storskjermen og klikke seg litt rundt og vise</a:t>
            </a:r>
            <a:endParaRPr lang="en-US">
              <a:solidFill>
                <a:srgbClr val="444444"/>
              </a:solidFill>
            </a:endParaRPr>
          </a:p>
          <a:p>
            <a:pPr marL="171450" indent="-171450">
              <a:lnSpc>
                <a:spcPct val="90000"/>
              </a:lnSpc>
              <a:spcBef>
                <a:spcPts val="1000"/>
              </a:spcBef>
              <a:buFont typeface="Arial,Sans-Serif"/>
              <a:buChar char="•"/>
            </a:pPr>
            <a:r>
              <a:rPr lang="nb-NO" i="1"/>
              <a:t>Hvis elevene har tilgang til nettbrett/PC eller mobiltelefon kan de gå inn på korspåhalsen.no og klikke seg litt rundt selv</a:t>
            </a:r>
            <a:endParaRPr lang="en-US">
              <a:solidFill>
                <a:srgbClr val="444444"/>
              </a:solidFill>
            </a:endParaRPr>
          </a:p>
          <a:p>
            <a:endParaRPr lang="en-US">
              <a:solidFill>
                <a:srgbClr val="444444"/>
              </a:solidFill>
            </a:endParaRPr>
          </a:p>
          <a:p>
            <a:endParaRPr lang="en-US">
              <a:solidFill>
                <a:srgbClr val="444444"/>
              </a:solidFill>
            </a:endParaRPr>
          </a:p>
          <a:p>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5F1EA92-700E-44BB-B2C8-DB3A980A94D1}" type="slidenum">
              <a:rPr lang="en-US"/>
              <a:t>6</a:t>
            </a:fld>
            <a:endParaRPr lang="en-US"/>
          </a:p>
        </p:txBody>
      </p:sp>
    </p:spTree>
    <p:extLst>
      <p:ext uri="{BB962C8B-B14F-4D97-AF65-F5344CB8AC3E}">
        <p14:creationId xmlns:p14="http://schemas.microsoft.com/office/powerpoint/2010/main" val="2824198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2/27/2026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2/27/2026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2/27/2026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2/27/2026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2/27/2026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2/27/2026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2/27/2026</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2/27/2026</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2/27/2026</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2/27/2026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2/27/2026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F4E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2/27/2026</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74A0E-5F97-E6DF-4D04-F8A40B602F8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E3B8071-E9EF-B708-09EA-5905B4BCF257}"/>
              </a:ext>
            </a:extLst>
          </p:cNvPr>
          <p:cNvPicPr>
            <a:picLocks noChangeAspect="1"/>
          </p:cNvPicPr>
          <p:nvPr/>
        </p:nvPicPr>
        <p:blipFill>
          <a:blip r:embed="rId3"/>
          <a:stretch>
            <a:fillRect/>
          </a:stretch>
        </p:blipFill>
        <p:spPr>
          <a:xfrm>
            <a:off x="4574277" y="4294558"/>
            <a:ext cx="5687114" cy="4020980"/>
          </a:xfrm>
          <a:prstGeom prst="rect">
            <a:avLst/>
          </a:prstGeom>
        </p:spPr>
      </p:pic>
      <p:sp>
        <p:nvSpPr>
          <p:cNvPr id="4" name="Undertittel 2">
            <a:extLst>
              <a:ext uri="{FF2B5EF4-FFF2-40B4-BE49-F238E27FC236}">
                <a16:creationId xmlns:a16="http://schemas.microsoft.com/office/drawing/2014/main" id="{FD33CC74-50F8-4ECB-D354-6EF1467263BF}"/>
              </a:ext>
            </a:extLst>
          </p:cNvPr>
          <p:cNvSpPr>
            <a:spLocks noGrp="1"/>
          </p:cNvSpPr>
          <p:nvPr>
            <p:ph type="subTitle" idx="1"/>
          </p:nvPr>
        </p:nvSpPr>
        <p:spPr>
          <a:xfrm>
            <a:off x="1524000" y="4429620"/>
            <a:ext cx="8737392" cy="1243870"/>
          </a:xfrm>
        </p:spPr>
        <p:txBody>
          <a:bodyPr vert="horz" lIns="91440" tIns="45720" rIns="91440" bIns="45720" rtlCol="0" anchor="t">
            <a:noAutofit/>
          </a:bodyPr>
          <a:lstStyle/>
          <a:p>
            <a:endParaRPr lang="en-US">
              <a:latin typeface="Arial Nova"/>
            </a:endParaRPr>
          </a:p>
          <a:p>
            <a:r>
              <a:rPr lang="en-US">
                <a:latin typeface="Arial Nova"/>
              </a:rPr>
              <a:t>Rukes </a:t>
            </a:r>
            <a:r>
              <a:rPr lang="en-US" err="1">
                <a:latin typeface="Arial Nova"/>
              </a:rPr>
              <a:t>ruossa</a:t>
            </a:r>
            <a:r>
              <a:rPr lang="en-US">
                <a:latin typeface="Arial Nova"/>
              </a:rPr>
              <a:t> </a:t>
            </a:r>
            <a:r>
              <a:rPr lang="en-US" err="1">
                <a:latin typeface="Arial Nova"/>
              </a:rPr>
              <a:t>fálaldat</a:t>
            </a:r>
            <a:r>
              <a:rPr lang="en-US">
                <a:latin typeface="Arial Nova"/>
              </a:rPr>
              <a:t> </a:t>
            </a:r>
            <a:r>
              <a:rPr lang="en-US" err="1">
                <a:latin typeface="Arial Nova"/>
              </a:rPr>
              <a:t>mánáide</a:t>
            </a:r>
            <a:r>
              <a:rPr lang="en-US">
                <a:latin typeface="Arial Nova"/>
              </a:rPr>
              <a:t> ja </a:t>
            </a:r>
            <a:r>
              <a:rPr lang="en-US" err="1">
                <a:latin typeface="Arial Nova"/>
              </a:rPr>
              <a:t>nuoraide</a:t>
            </a:r>
            <a:r>
              <a:rPr lang="en-US">
                <a:latin typeface="Arial Nova"/>
              </a:rPr>
              <a:t> chat, </a:t>
            </a:r>
            <a:r>
              <a:rPr lang="en-US" err="1">
                <a:latin typeface="Arial Nova"/>
              </a:rPr>
              <a:t>telefovnna</a:t>
            </a:r>
            <a:r>
              <a:rPr lang="en-US">
                <a:latin typeface="Arial Nova"/>
              </a:rPr>
              <a:t> ja </a:t>
            </a:r>
            <a:r>
              <a:rPr lang="en-US" err="1">
                <a:latin typeface="Arial Nova"/>
              </a:rPr>
              <a:t>maila</a:t>
            </a:r>
            <a:r>
              <a:rPr lang="en-US">
                <a:latin typeface="Arial Nova"/>
              </a:rPr>
              <a:t> </a:t>
            </a:r>
            <a:r>
              <a:rPr lang="en-US" err="1">
                <a:latin typeface="Arial Nova"/>
              </a:rPr>
              <a:t>bokte</a:t>
            </a:r>
            <a:r>
              <a:rPr lang="en-US">
                <a:latin typeface="Arial Nova"/>
              </a:rPr>
              <a:t>.</a:t>
            </a:r>
          </a:p>
          <a:p>
            <a:endParaRPr lang="en-US" sz="4400" b="1">
              <a:latin typeface="Arial Nova"/>
            </a:endParaRPr>
          </a:p>
        </p:txBody>
      </p:sp>
      <p:pic>
        <p:nvPicPr>
          <p:cNvPr id="3" name="Picture 2">
            <a:extLst>
              <a:ext uri="{FF2B5EF4-FFF2-40B4-BE49-F238E27FC236}">
                <a16:creationId xmlns:a16="http://schemas.microsoft.com/office/drawing/2014/main" id="{C7F277BF-4E6C-C7F5-A215-780F535FCB03}"/>
              </a:ext>
            </a:extLst>
          </p:cNvPr>
          <p:cNvPicPr>
            <a:picLocks noChangeAspect="1"/>
          </p:cNvPicPr>
          <p:nvPr/>
        </p:nvPicPr>
        <p:blipFill>
          <a:blip r:embed="rId4"/>
          <a:stretch>
            <a:fillRect/>
          </a:stretch>
        </p:blipFill>
        <p:spPr>
          <a:xfrm>
            <a:off x="2330376" y="1308924"/>
            <a:ext cx="7542457" cy="2120028"/>
          </a:xfrm>
          <a:prstGeom prst="rect">
            <a:avLst/>
          </a:prstGeom>
        </p:spPr>
      </p:pic>
      <p:pic>
        <p:nvPicPr>
          <p:cNvPr id="9" name="Picture 8">
            <a:extLst>
              <a:ext uri="{FF2B5EF4-FFF2-40B4-BE49-F238E27FC236}">
                <a16:creationId xmlns:a16="http://schemas.microsoft.com/office/drawing/2014/main" id="{871E92A3-FF5D-4043-586B-0C566515A831}"/>
              </a:ext>
            </a:extLst>
          </p:cNvPr>
          <p:cNvPicPr>
            <a:picLocks noChangeAspect="1"/>
          </p:cNvPicPr>
          <p:nvPr/>
        </p:nvPicPr>
        <p:blipFill>
          <a:blip r:embed="rId5"/>
          <a:stretch>
            <a:fillRect/>
          </a:stretch>
        </p:blipFill>
        <p:spPr>
          <a:xfrm>
            <a:off x="1684972" y="4429026"/>
            <a:ext cx="5680547" cy="4013639"/>
          </a:xfrm>
          <a:prstGeom prst="rect">
            <a:avLst/>
          </a:prstGeom>
        </p:spPr>
      </p:pic>
      <p:pic>
        <p:nvPicPr>
          <p:cNvPr id="11" name="Picture 10">
            <a:extLst>
              <a:ext uri="{FF2B5EF4-FFF2-40B4-BE49-F238E27FC236}">
                <a16:creationId xmlns:a16="http://schemas.microsoft.com/office/drawing/2014/main" id="{DC017B41-65EF-DA35-5A66-406EBBFFB9E7}"/>
              </a:ext>
            </a:extLst>
          </p:cNvPr>
          <p:cNvPicPr>
            <a:picLocks noChangeAspect="1"/>
          </p:cNvPicPr>
          <p:nvPr/>
        </p:nvPicPr>
        <p:blipFill>
          <a:blip r:embed="rId6"/>
          <a:stretch>
            <a:fillRect/>
          </a:stretch>
        </p:blipFill>
        <p:spPr>
          <a:xfrm>
            <a:off x="2040610" y="3693605"/>
            <a:ext cx="8123695" cy="1201435"/>
          </a:xfrm>
          <a:prstGeom prst="rect">
            <a:avLst/>
          </a:prstGeom>
        </p:spPr>
      </p:pic>
      <p:pic>
        <p:nvPicPr>
          <p:cNvPr id="2" name="Picture 1">
            <a:extLst>
              <a:ext uri="{FF2B5EF4-FFF2-40B4-BE49-F238E27FC236}">
                <a16:creationId xmlns:a16="http://schemas.microsoft.com/office/drawing/2014/main" id="{7011E898-D87C-28F7-55A9-DCBB62F28D48}"/>
              </a:ext>
            </a:extLst>
          </p:cNvPr>
          <p:cNvPicPr>
            <a:picLocks noChangeAspect="1"/>
          </p:cNvPicPr>
          <p:nvPr/>
        </p:nvPicPr>
        <p:blipFill>
          <a:blip r:embed="rId7"/>
          <a:stretch>
            <a:fillRect/>
          </a:stretch>
        </p:blipFill>
        <p:spPr>
          <a:xfrm>
            <a:off x="9668056" y="129153"/>
            <a:ext cx="2529414" cy="1963119"/>
          </a:xfrm>
          <a:prstGeom prst="rect">
            <a:avLst/>
          </a:prstGeom>
        </p:spPr>
      </p:pic>
    </p:spTree>
    <p:extLst>
      <p:ext uri="{BB962C8B-B14F-4D97-AF65-F5344CB8AC3E}">
        <p14:creationId xmlns:p14="http://schemas.microsoft.com/office/powerpoint/2010/main" val="364460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ors-pa-halsen_16X9_samisk">
            <a:hlinkClick r:id="" action="ppaction://media"/>
            <a:extLst>
              <a:ext uri="{FF2B5EF4-FFF2-40B4-BE49-F238E27FC236}">
                <a16:creationId xmlns:a16="http://schemas.microsoft.com/office/drawing/2014/main" id="{D2A8C2D3-6B3E-9510-3032-42D93D4DE2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1" y="2241"/>
            <a:ext cx="12218894" cy="6875929"/>
          </a:xfrm>
          <a:prstGeom prst="rect">
            <a:avLst/>
          </a:prstGeom>
        </p:spPr>
      </p:pic>
    </p:spTree>
    <p:extLst>
      <p:ext uri="{BB962C8B-B14F-4D97-AF65-F5344CB8AC3E}">
        <p14:creationId xmlns:p14="http://schemas.microsoft.com/office/powerpoint/2010/main" val="30737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11A1D4-3303-D8A1-4D81-D12A2616FEA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4ED3ED2-1F60-9AC2-5BB6-6E34B4714C78}"/>
              </a:ext>
            </a:extLst>
          </p:cNvPr>
          <p:cNvPicPr>
            <a:picLocks noChangeAspect="1"/>
          </p:cNvPicPr>
          <p:nvPr/>
        </p:nvPicPr>
        <p:blipFill>
          <a:blip r:embed="rId3"/>
          <a:stretch>
            <a:fillRect/>
          </a:stretch>
        </p:blipFill>
        <p:spPr>
          <a:xfrm>
            <a:off x="1511339" y="529525"/>
            <a:ext cx="3079876" cy="5811865"/>
          </a:xfrm>
          <a:prstGeom prst="rect">
            <a:avLst/>
          </a:prstGeom>
        </p:spPr>
      </p:pic>
      <p:pic>
        <p:nvPicPr>
          <p:cNvPr id="3" name="Picture 2">
            <a:extLst>
              <a:ext uri="{FF2B5EF4-FFF2-40B4-BE49-F238E27FC236}">
                <a16:creationId xmlns:a16="http://schemas.microsoft.com/office/drawing/2014/main" id="{58A05DE1-2C0D-3C0E-CAAB-05BEB192ED49}"/>
              </a:ext>
            </a:extLst>
          </p:cNvPr>
          <p:cNvPicPr>
            <a:picLocks noChangeAspect="1"/>
          </p:cNvPicPr>
          <p:nvPr/>
        </p:nvPicPr>
        <p:blipFill>
          <a:blip r:embed="rId4"/>
          <a:stretch>
            <a:fillRect/>
          </a:stretch>
        </p:blipFill>
        <p:spPr>
          <a:xfrm>
            <a:off x="4778203" y="2273085"/>
            <a:ext cx="6303528" cy="3977900"/>
          </a:xfrm>
          <a:prstGeom prst="rect">
            <a:avLst/>
          </a:prstGeom>
        </p:spPr>
      </p:pic>
      <p:pic>
        <p:nvPicPr>
          <p:cNvPr id="5" name="Picture 4">
            <a:extLst>
              <a:ext uri="{FF2B5EF4-FFF2-40B4-BE49-F238E27FC236}">
                <a16:creationId xmlns:a16="http://schemas.microsoft.com/office/drawing/2014/main" id="{1F35EB81-E2A1-1353-54BE-B4DA5EFE43BA}"/>
              </a:ext>
            </a:extLst>
          </p:cNvPr>
          <p:cNvPicPr>
            <a:picLocks noChangeAspect="1"/>
          </p:cNvPicPr>
          <p:nvPr/>
        </p:nvPicPr>
        <p:blipFill>
          <a:blip r:embed="rId5"/>
          <a:stretch>
            <a:fillRect/>
          </a:stretch>
        </p:blipFill>
        <p:spPr>
          <a:xfrm>
            <a:off x="4237006" y="-372646"/>
            <a:ext cx="4918547" cy="3474983"/>
          </a:xfrm>
          <a:prstGeom prst="rect">
            <a:avLst/>
          </a:prstGeom>
        </p:spPr>
      </p:pic>
      <p:pic>
        <p:nvPicPr>
          <p:cNvPr id="8" name="Picture 7">
            <a:extLst>
              <a:ext uri="{FF2B5EF4-FFF2-40B4-BE49-F238E27FC236}">
                <a16:creationId xmlns:a16="http://schemas.microsoft.com/office/drawing/2014/main" id="{F290A494-A265-5BD4-E4A4-C635AB220747}"/>
              </a:ext>
            </a:extLst>
          </p:cNvPr>
          <p:cNvPicPr>
            <a:picLocks noChangeAspect="1"/>
          </p:cNvPicPr>
          <p:nvPr/>
        </p:nvPicPr>
        <p:blipFill>
          <a:blip r:embed="rId6"/>
          <a:stretch>
            <a:fillRect/>
          </a:stretch>
        </p:blipFill>
        <p:spPr>
          <a:xfrm>
            <a:off x="4438937" y="271531"/>
            <a:ext cx="4921488" cy="3542863"/>
          </a:xfrm>
          <a:prstGeom prst="rect">
            <a:avLst/>
          </a:prstGeom>
        </p:spPr>
      </p:pic>
      <p:pic>
        <p:nvPicPr>
          <p:cNvPr id="7" name="Picture 6">
            <a:extLst>
              <a:ext uri="{FF2B5EF4-FFF2-40B4-BE49-F238E27FC236}">
                <a16:creationId xmlns:a16="http://schemas.microsoft.com/office/drawing/2014/main" id="{83EC6A0B-EB67-5693-FA3A-66E9692BD67C}"/>
              </a:ext>
            </a:extLst>
          </p:cNvPr>
          <p:cNvPicPr>
            <a:picLocks noChangeAspect="1"/>
          </p:cNvPicPr>
          <p:nvPr/>
        </p:nvPicPr>
        <p:blipFill>
          <a:blip r:embed="rId7"/>
          <a:stretch>
            <a:fillRect/>
          </a:stretch>
        </p:blipFill>
        <p:spPr>
          <a:xfrm>
            <a:off x="7924496" y="413288"/>
            <a:ext cx="2761889" cy="2143933"/>
          </a:xfrm>
          <a:prstGeom prst="rect">
            <a:avLst/>
          </a:prstGeom>
        </p:spPr>
      </p:pic>
      <p:pic>
        <p:nvPicPr>
          <p:cNvPr id="10" name="Picture 9" descr="image1.png">
            <a:extLst>
              <a:ext uri="{FF2B5EF4-FFF2-40B4-BE49-F238E27FC236}">
                <a16:creationId xmlns:a16="http://schemas.microsoft.com/office/drawing/2014/main" id="{E0E81153-3DE4-373E-A04C-94791B893319}"/>
              </a:ext>
            </a:extLst>
          </p:cNvPr>
          <p:cNvPicPr>
            <a:picLocks noChangeAspect="1"/>
          </p:cNvPicPr>
          <p:nvPr/>
        </p:nvPicPr>
        <p:blipFill>
          <a:blip r:embed="rId8"/>
          <a:srcRect l="-76" t="11676" r="70"/>
          <a:stretch>
            <a:fillRect/>
          </a:stretch>
        </p:blipFill>
        <p:spPr>
          <a:xfrm>
            <a:off x="5596036" y="2699290"/>
            <a:ext cx="4460731" cy="2957600"/>
          </a:xfrm>
          <a:prstGeom prst="rect">
            <a:avLst/>
          </a:prstGeom>
        </p:spPr>
      </p:pic>
    </p:spTree>
    <p:extLst>
      <p:ext uri="{BB962C8B-B14F-4D97-AF65-F5344CB8AC3E}">
        <p14:creationId xmlns:p14="http://schemas.microsoft.com/office/powerpoint/2010/main" val="2654800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ECDB74-415A-B7AA-9938-38BF801168B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38FDE81-FB01-A00A-A0FE-7EF82076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B1032B-8CF9-A4BF-239D-F871F8209FE3}"/>
              </a:ext>
            </a:extLst>
          </p:cNvPr>
          <p:cNvPicPr>
            <a:picLocks noChangeAspect="1"/>
          </p:cNvPicPr>
          <p:nvPr/>
        </p:nvPicPr>
        <p:blipFill>
          <a:blip r:embed="rId3"/>
          <a:srcRect t="5673" b="5673"/>
          <a:stretch>
            <a:fillRect/>
          </a:stretch>
        </p:blipFill>
        <p:spPr>
          <a:xfrm>
            <a:off x="2555441" y="10"/>
            <a:ext cx="9669642" cy="6857990"/>
          </a:xfrm>
          <a:prstGeom prst="rect">
            <a:avLst/>
          </a:prstGeom>
        </p:spPr>
      </p:pic>
      <p:sp>
        <p:nvSpPr>
          <p:cNvPr id="20" name="Rectangle 19">
            <a:extLst>
              <a:ext uri="{FF2B5EF4-FFF2-40B4-BE49-F238E27FC236}">
                <a16:creationId xmlns:a16="http://schemas.microsoft.com/office/drawing/2014/main" id="{4239E322-88BF-E4F8-31CA-051DE9DC9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7A61EE8-8D0F-AC0A-7174-492294AEE1E7}"/>
              </a:ext>
            </a:extLst>
          </p:cNvPr>
          <p:cNvSpPr>
            <a:spLocks noGrp="1"/>
          </p:cNvSpPr>
          <p:nvPr>
            <p:ph type="title"/>
          </p:nvPr>
        </p:nvSpPr>
        <p:spPr>
          <a:xfrm>
            <a:off x="644346" y="2283135"/>
            <a:ext cx="3822189" cy="1899912"/>
          </a:xfrm>
        </p:spPr>
        <p:txBody>
          <a:bodyPr>
            <a:normAutofit/>
          </a:bodyPr>
          <a:lstStyle/>
          <a:p>
            <a:r>
              <a:rPr lang="nb-NO" b="1" err="1">
                <a:latin typeface="Arial" panose="020B0604020202020204" pitchFamily="34" charset="0"/>
                <a:cs typeface="Arial" panose="020B0604020202020204" pitchFamily="34" charset="0"/>
              </a:rPr>
              <a:t>Oadjebas</a:t>
            </a:r>
            <a:r>
              <a:rPr lang="nb-NO" b="1">
                <a:latin typeface="Arial" panose="020B0604020202020204" pitchFamily="34" charset="0"/>
                <a:cs typeface="Arial" panose="020B0604020202020204" pitchFamily="34" charset="0"/>
              </a:rPr>
              <a:t> ja anonyma</a:t>
            </a:r>
          </a:p>
        </p:txBody>
      </p:sp>
      <p:pic>
        <p:nvPicPr>
          <p:cNvPr id="7" name="Picture 6">
            <a:extLst>
              <a:ext uri="{FF2B5EF4-FFF2-40B4-BE49-F238E27FC236}">
                <a16:creationId xmlns:a16="http://schemas.microsoft.com/office/drawing/2014/main" id="{A2BBF981-9DD5-842F-5C07-C6A06D7CB931}"/>
              </a:ext>
            </a:extLst>
          </p:cNvPr>
          <p:cNvPicPr>
            <a:picLocks noChangeAspect="1"/>
          </p:cNvPicPr>
          <p:nvPr/>
        </p:nvPicPr>
        <p:blipFill>
          <a:blip r:embed="rId4"/>
          <a:stretch>
            <a:fillRect/>
          </a:stretch>
        </p:blipFill>
        <p:spPr>
          <a:xfrm>
            <a:off x="-740080" y="4133192"/>
            <a:ext cx="4921488" cy="3542863"/>
          </a:xfrm>
          <a:prstGeom prst="rect">
            <a:avLst/>
          </a:prstGeom>
        </p:spPr>
      </p:pic>
      <p:pic>
        <p:nvPicPr>
          <p:cNvPr id="9" name="Picture 8">
            <a:extLst>
              <a:ext uri="{FF2B5EF4-FFF2-40B4-BE49-F238E27FC236}">
                <a16:creationId xmlns:a16="http://schemas.microsoft.com/office/drawing/2014/main" id="{09FF3A63-3337-B33A-E4E4-AB7024731213}"/>
              </a:ext>
            </a:extLst>
          </p:cNvPr>
          <p:cNvPicPr>
            <a:picLocks noChangeAspect="1"/>
          </p:cNvPicPr>
          <p:nvPr/>
        </p:nvPicPr>
        <p:blipFill>
          <a:blip r:embed="rId5"/>
          <a:stretch>
            <a:fillRect/>
          </a:stretch>
        </p:blipFill>
        <p:spPr>
          <a:xfrm>
            <a:off x="-980756" y="3450269"/>
            <a:ext cx="4918547" cy="3474983"/>
          </a:xfrm>
          <a:prstGeom prst="rect">
            <a:avLst/>
          </a:prstGeom>
        </p:spPr>
      </p:pic>
      <p:pic>
        <p:nvPicPr>
          <p:cNvPr id="3" name="Picture 2">
            <a:extLst>
              <a:ext uri="{FF2B5EF4-FFF2-40B4-BE49-F238E27FC236}">
                <a16:creationId xmlns:a16="http://schemas.microsoft.com/office/drawing/2014/main" id="{3120EB75-834B-0696-BC78-B243CCA66DB8}"/>
              </a:ext>
            </a:extLst>
          </p:cNvPr>
          <p:cNvPicPr>
            <a:picLocks noChangeAspect="1"/>
          </p:cNvPicPr>
          <p:nvPr/>
        </p:nvPicPr>
        <p:blipFill>
          <a:blip r:embed="rId6"/>
          <a:stretch>
            <a:fillRect/>
          </a:stretch>
        </p:blipFill>
        <p:spPr>
          <a:xfrm>
            <a:off x="-160454" y="-167898"/>
            <a:ext cx="3859686" cy="3022170"/>
          </a:xfrm>
          <a:prstGeom prst="rect">
            <a:avLst/>
          </a:prstGeom>
        </p:spPr>
      </p:pic>
    </p:spTree>
    <p:extLst>
      <p:ext uri="{BB962C8B-B14F-4D97-AF65-F5344CB8AC3E}">
        <p14:creationId xmlns:p14="http://schemas.microsoft.com/office/powerpoint/2010/main" val="381771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3FE8F2-050C-E4F8-39E3-1E51DEEAA4D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089A9DD-CAEB-C420-16D6-87C9E20122B2}"/>
              </a:ext>
            </a:extLst>
          </p:cNvPr>
          <p:cNvSpPr>
            <a:spLocks noGrp="1"/>
          </p:cNvSpPr>
          <p:nvPr>
            <p:ph type="title"/>
          </p:nvPr>
        </p:nvSpPr>
        <p:spPr>
          <a:xfrm>
            <a:off x="567010" y="1385783"/>
            <a:ext cx="5435205" cy="3687847"/>
          </a:xfrm>
        </p:spPr>
        <p:txBody>
          <a:bodyPr>
            <a:noAutofit/>
          </a:bodyPr>
          <a:lstStyle/>
          <a:p>
            <a:r>
              <a:rPr lang="nb-NO" sz="4000" b="1">
                <a:latin typeface="Arial"/>
                <a:cs typeface="Arial"/>
              </a:rPr>
              <a:t>Kors På Halsen lea </a:t>
            </a:r>
            <a:r>
              <a:rPr lang="nb-NO" sz="4000" b="1" err="1">
                <a:latin typeface="Arial"/>
                <a:cs typeface="Arial"/>
              </a:rPr>
              <a:t>čađahan</a:t>
            </a:r>
            <a:r>
              <a:rPr lang="nb-NO" sz="4000" b="1">
                <a:latin typeface="Arial"/>
                <a:cs typeface="Arial"/>
              </a:rPr>
              <a:t> </a:t>
            </a:r>
            <a:r>
              <a:rPr lang="nb-NO" sz="4000" b="1" err="1">
                <a:latin typeface="Arial"/>
                <a:cs typeface="Arial"/>
              </a:rPr>
              <a:t>eanet</a:t>
            </a:r>
            <a:r>
              <a:rPr lang="nb-NO" sz="4000" b="1">
                <a:latin typeface="Arial"/>
                <a:cs typeface="Arial"/>
              </a:rPr>
              <a:t> </a:t>
            </a:r>
            <a:r>
              <a:rPr lang="nb-NO" sz="4000" b="1" err="1">
                <a:latin typeface="Arial"/>
                <a:cs typeface="Arial"/>
              </a:rPr>
              <a:t>go</a:t>
            </a:r>
            <a:r>
              <a:rPr lang="nb-NO" sz="4000" b="1">
                <a:latin typeface="Arial"/>
                <a:cs typeface="Arial"/>
              </a:rPr>
              <a:t> 1 </a:t>
            </a:r>
            <a:r>
              <a:rPr lang="nb-NO" sz="4000" b="1" err="1">
                <a:latin typeface="Arial"/>
                <a:cs typeface="Arial"/>
              </a:rPr>
              <a:t>millijovnna</a:t>
            </a:r>
            <a:r>
              <a:rPr lang="nb-NO" sz="4000" b="1">
                <a:latin typeface="Arial"/>
                <a:cs typeface="Arial"/>
              </a:rPr>
              <a:t> </a:t>
            </a:r>
            <a:r>
              <a:rPr lang="nb-NO" sz="4000" b="1" err="1">
                <a:latin typeface="Arial"/>
                <a:cs typeface="Arial"/>
              </a:rPr>
              <a:t>telefonságastallama</a:t>
            </a:r>
            <a:endParaRPr lang="nb-NO" sz="4000" b="1">
              <a:latin typeface="Arial"/>
              <a:cs typeface="Arial"/>
            </a:endParaRPr>
          </a:p>
        </p:txBody>
      </p:sp>
      <p:pic>
        <p:nvPicPr>
          <p:cNvPr id="5" name="Eksempel på chat. Pia TikTok 24">
            <a:hlinkClick r:id="" action="ppaction://media"/>
            <a:extLst>
              <a:ext uri="{FF2B5EF4-FFF2-40B4-BE49-F238E27FC236}">
                <a16:creationId xmlns:a16="http://schemas.microsoft.com/office/drawing/2014/main" id="{832A74C0-A133-F5DF-6EDF-BBD41A54B7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37786" y="0"/>
            <a:ext cx="3249342" cy="6895380"/>
          </a:xfrm>
          <a:prstGeom prst="rect">
            <a:avLst/>
          </a:prstGeom>
        </p:spPr>
      </p:pic>
      <p:pic>
        <p:nvPicPr>
          <p:cNvPr id="7" name="Picture 6">
            <a:extLst>
              <a:ext uri="{FF2B5EF4-FFF2-40B4-BE49-F238E27FC236}">
                <a16:creationId xmlns:a16="http://schemas.microsoft.com/office/drawing/2014/main" id="{8ED002B1-411E-F1C9-BA79-94F95DF88ACF}"/>
              </a:ext>
            </a:extLst>
          </p:cNvPr>
          <p:cNvPicPr>
            <a:picLocks noChangeAspect="1"/>
          </p:cNvPicPr>
          <p:nvPr/>
        </p:nvPicPr>
        <p:blipFill>
          <a:blip r:embed="rId6"/>
          <a:stretch>
            <a:fillRect/>
          </a:stretch>
        </p:blipFill>
        <p:spPr>
          <a:xfrm>
            <a:off x="-980756" y="3450269"/>
            <a:ext cx="4918547" cy="3474983"/>
          </a:xfrm>
          <a:prstGeom prst="rect">
            <a:avLst/>
          </a:prstGeom>
        </p:spPr>
      </p:pic>
      <p:pic>
        <p:nvPicPr>
          <p:cNvPr id="9" name="Picture 8">
            <a:extLst>
              <a:ext uri="{FF2B5EF4-FFF2-40B4-BE49-F238E27FC236}">
                <a16:creationId xmlns:a16="http://schemas.microsoft.com/office/drawing/2014/main" id="{DC3DE644-B685-CF2B-3896-5DB8A162E8EE}"/>
              </a:ext>
            </a:extLst>
          </p:cNvPr>
          <p:cNvPicPr>
            <a:picLocks noChangeAspect="1"/>
          </p:cNvPicPr>
          <p:nvPr/>
        </p:nvPicPr>
        <p:blipFill>
          <a:blip r:embed="rId7"/>
          <a:stretch>
            <a:fillRect/>
          </a:stretch>
        </p:blipFill>
        <p:spPr>
          <a:xfrm>
            <a:off x="-740080" y="4133192"/>
            <a:ext cx="4921488" cy="3542863"/>
          </a:xfrm>
          <a:prstGeom prst="rect">
            <a:avLst/>
          </a:prstGeom>
        </p:spPr>
      </p:pic>
      <p:pic>
        <p:nvPicPr>
          <p:cNvPr id="4" name="Picture 3">
            <a:extLst>
              <a:ext uri="{FF2B5EF4-FFF2-40B4-BE49-F238E27FC236}">
                <a16:creationId xmlns:a16="http://schemas.microsoft.com/office/drawing/2014/main" id="{DBB0F1AD-99A1-5D18-E371-24ECBF07C0A6}"/>
              </a:ext>
            </a:extLst>
          </p:cNvPr>
          <p:cNvPicPr>
            <a:picLocks noChangeAspect="1"/>
          </p:cNvPicPr>
          <p:nvPr/>
        </p:nvPicPr>
        <p:blipFill>
          <a:blip r:embed="rId8"/>
          <a:stretch>
            <a:fillRect/>
          </a:stretch>
        </p:blipFill>
        <p:spPr>
          <a:xfrm>
            <a:off x="-5469" y="-142067"/>
            <a:ext cx="3278499" cy="2595966"/>
          </a:xfrm>
          <a:prstGeom prst="rect">
            <a:avLst/>
          </a:prstGeom>
        </p:spPr>
      </p:pic>
    </p:spTree>
    <p:extLst>
      <p:ext uri="{BB962C8B-B14F-4D97-AF65-F5344CB8AC3E}">
        <p14:creationId xmlns:p14="http://schemas.microsoft.com/office/powerpoint/2010/main" val="3107012785"/>
      </p:ext>
    </p:extLst>
  </p:cSld>
  <p:clrMapOvr>
    <a:masterClrMapping/>
  </p:clrMapOvr>
  <p:timing>
    <p:tnLst>
      <p:par>
        <p:cTn id="1" dur="indefinite" restart="never" nodeType="tmRoot">
          <p:childTnLst>
            <p:video>
              <p:cMediaNode>
                <p:cTn id="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ECA1B5-00FF-A335-3FB8-A3CCB36EA895}"/>
              </a:ext>
            </a:extLst>
          </p:cNvPr>
          <p:cNvPicPr>
            <a:picLocks noChangeAspect="1"/>
          </p:cNvPicPr>
          <p:nvPr/>
        </p:nvPicPr>
        <p:blipFill>
          <a:blip r:embed="rId3"/>
          <a:stretch>
            <a:fillRect/>
          </a:stretch>
        </p:blipFill>
        <p:spPr>
          <a:xfrm>
            <a:off x="0" y="429"/>
            <a:ext cx="12192000" cy="6857143"/>
          </a:xfrm>
          <a:prstGeom prst="rect">
            <a:avLst/>
          </a:prstGeom>
        </p:spPr>
      </p:pic>
      <p:pic>
        <p:nvPicPr>
          <p:cNvPr id="3" name="Picture 2">
            <a:extLst>
              <a:ext uri="{FF2B5EF4-FFF2-40B4-BE49-F238E27FC236}">
                <a16:creationId xmlns:a16="http://schemas.microsoft.com/office/drawing/2014/main" id="{7CF85205-A857-4085-8CDF-BCB1D67761F3}"/>
              </a:ext>
            </a:extLst>
          </p:cNvPr>
          <p:cNvPicPr>
            <a:picLocks noChangeAspect="1"/>
          </p:cNvPicPr>
          <p:nvPr/>
        </p:nvPicPr>
        <p:blipFill>
          <a:blip r:embed="rId4"/>
          <a:stretch>
            <a:fillRect/>
          </a:stretch>
        </p:blipFill>
        <p:spPr>
          <a:xfrm>
            <a:off x="10796587" y="5578584"/>
            <a:ext cx="1266825" cy="1047750"/>
          </a:xfrm>
          <a:prstGeom prst="rect">
            <a:avLst/>
          </a:prstGeom>
        </p:spPr>
      </p:pic>
    </p:spTree>
    <p:extLst>
      <p:ext uri="{BB962C8B-B14F-4D97-AF65-F5344CB8AC3E}">
        <p14:creationId xmlns:p14="http://schemas.microsoft.com/office/powerpoint/2010/main" val="294987430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12E313B82B4AA4FAD6913AF9C044B36" ma:contentTypeVersion="10" ma:contentTypeDescription="Opprett et nytt dokument." ma:contentTypeScope="" ma:versionID="db84e28d38e5f2c195faed23a1492da6">
  <xsd:schema xmlns:xsd="http://www.w3.org/2001/XMLSchema" xmlns:xs="http://www.w3.org/2001/XMLSchema" xmlns:p="http://schemas.microsoft.com/office/2006/metadata/properties" xmlns:ns2="3dd0ee93-1909-490c-a157-0f7bdf3d9ad8" xmlns:ns3="fe94b10d-e306-456e-b20f-f32eae86ab8c" targetNamespace="http://schemas.microsoft.com/office/2006/metadata/properties" ma:root="true" ma:fieldsID="2a5aa2d775aa44d43e4cf683700f55db" ns2:_="" ns3:_="">
    <xsd:import namespace="3dd0ee93-1909-490c-a157-0f7bdf3d9ad8"/>
    <xsd:import namespace="fe94b10d-e306-456e-b20f-f32eae86ab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Tem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d0ee93-1909-490c-a157-0f7bdf3d9a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Tema" ma:index="14" nillable="true" ma:displayName="Tema" ma:format="Dropdown" ma:internalName="Tema">
      <xsd:complexType>
        <xsd:complexContent>
          <xsd:extension base="dms:MultiChoice">
            <xsd:sequence>
              <xsd:element name="Value" maxOccurs="unbounded" minOccurs="0" nillable="true">
                <xsd:simpleType>
                  <xsd:restriction base="dms:Choice">
                    <xsd:enumeration value="Avtale"/>
                    <xsd:enumeration value="Kvalitetssikring"/>
                    <xsd:enumeration value="Medvirkning"/>
                    <xsd:enumeration value="Statistikk"/>
                    <xsd:enumeration value="Påloggingsinfo"/>
                  </xsd:restriction>
                </xsd:simpleType>
              </xsd:element>
            </xsd:sequence>
          </xsd:extension>
        </xsd:complexContent>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e94b10d-e306-456e-b20f-f32eae86ab8c"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e94b10d-e306-456e-b20f-f32eae86ab8c">
      <UserInfo>
        <DisplayName/>
        <AccountId xsi:nil="true"/>
        <AccountType/>
      </UserInfo>
    </SharedWithUsers>
    <Tema xmlns="3dd0ee93-1909-490c-a157-0f7bdf3d9ad8">
      <Value>Markedsføring</Value>
    </Tema>
  </documentManagement>
</p:properties>
</file>

<file path=customXml/itemProps1.xml><?xml version="1.0" encoding="utf-8"?>
<ds:datastoreItem xmlns:ds="http://schemas.openxmlformats.org/officeDocument/2006/customXml" ds:itemID="{4B5A64FE-EE19-4250-9A0D-0B6C00929015}">
  <ds:schemaRefs>
    <ds:schemaRef ds:uri="3dd0ee93-1909-490c-a157-0f7bdf3d9ad8"/>
    <ds:schemaRef ds:uri="fe94b10d-e306-456e-b20f-f32eae86ab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E9C3CD-F85B-4CF5-B03A-9A41CCD04D51}">
  <ds:schemaRefs>
    <ds:schemaRef ds:uri="http://schemas.microsoft.com/sharepoint/v3/contenttype/forms"/>
  </ds:schemaRefs>
</ds:datastoreItem>
</file>

<file path=customXml/itemProps3.xml><?xml version="1.0" encoding="utf-8"?>
<ds:datastoreItem xmlns:ds="http://schemas.openxmlformats.org/officeDocument/2006/customXml" ds:itemID="{780A023F-22C5-4706-8468-8BA10A1EB3DC}">
  <ds:schemaRefs>
    <ds:schemaRef ds:uri="3dd0ee93-1909-490c-a157-0f7bdf3d9ad8"/>
    <ds:schemaRef ds:uri="557d8cf5-74aa-457a-95db-53615d053f64"/>
    <ds:schemaRef ds:uri="f0305ef0-4ca8-4704-87fe-a0960a616353"/>
    <ds:schemaRef ds:uri="fe94b10d-e306-456e-b20f-f32eae86ab8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543</Words>
  <Application>Microsoft Office PowerPoint</Application>
  <PresentationFormat>Widescreen</PresentationFormat>
  <Paragraphs>58</Paragraphs>
  <Slides>6</Slides>
  <Notes>6</Notes>
  <HiddenSlides>0</HiddenSlides>
  <MMClips>2</MMClips>
  <ScaleCrop>false</ScaleCrop>
  <HeadingPairs>
    <vt:vector size="4" baseType="variant">
      <vt:variant>
        <vt:lpstr>Tema</vt:lpstr>
      </vt:variant>
      <vt:variant>
        <vt:i4>1</vt:i4>
      </vt:variant>
      <vt:variant>
        <vt:lpstr>Lysbildetitler</vt:lpstr>
      </vt:variant>
      <vt:variant>
        <vt:i4>6</vt:i4>
      </vt:variant>
    </vt:vector>
  </HeadingPairs>
  <TitlesOfParts>
    <vt:vector size="7" baseType="lpstr">
      <vt:lpstr>Office-tema</vt:lpstr>
      <vt:lpstr>PowerPoint-presentasjon</vt:lpstr>
      <vt:lpstr>PowerPoint-presentasjon</vt:lpstr>
      <vt:lpstr>PowerPoint-presentasjon</vt:lpstr>
      <vt:lpstr>Oadjebas ja anonyma</vt:lpstr>
      <vt:lpstr>Kors På Halsen lea čađahan eanet go 1 millijovnna telefonságastallama</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Emily Ellis</dc:creator>
  <cp:lastModifiedBy>Emily Rebecca Ellis</cp:lastModifiedBy>
  <cp:revision>4</cp:revision>
  <dcterms:created xsi:type="dcterms:W3CDTF">2024-06-20T14:17:30Z</dcterms:created>
  <dcterms:modified xsi:type="dcterms:W3CDTF">2026-02-27T14:23:48Z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326000.000000000</vt:lpwstr>
  </property>
  <property fmtid="{D5CDD505-2E9C-101B-9397-08002B2CF9AE}" pid="3" name="ContentTypeId">
    <vt:lpwstr>0x010100212E313B82B4AA4FAD6913AF9C044B36</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